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363" r:id="rId4"/>
    <p:sldId id="296" r:id="rId5"/>
    <p:sldId id="609" r:id="rId6"/>
    <p:sldId id="289" r:id="rId7"/>
    <p:sldId id="297" r:id="rId8"/>
    <p:sldId id="630" r:id="rId9"/>
    <p:sldId id="303" r:id="rId10"/>
    <p:sldId id="304" r:id="rId11"/>
    <p:sldId id="299" r:id="rId12"/>
    <p:sldId id="663" r:id="rId13"/>
    <p:sldId id="631" r:id="rId14"/>
    <p:sldId id="302" r:id="rId15"/>
    <p:sldId id="632" r:id="rId16"/>
    <p:sldId id="633" r:id="rId17"/>
    <p:sldId id="634" r:id="rId18"/>
    <p:sldId id="635" r:id="rId19"/>
    <p:sldId id="312" r:id="rId20"/>
    <p:sldId id="314" r:id="rId21"/>
    <p:sldId id="322" r:id="rId22"/>
    <p:sldId id="317" r:id="rId23"/>
    <p:sldId id="323" r:id="rId24"/>
    <p:sldId id="636" r:id="rId25"/>
    <p:sldId id="315" r:id="rId26"/>
    <p:sldId id="295" r:id="rId27"/>
    <p:sldId id="638" r:id="rId28"/>
    <p:sldId id="325" r:id="rId29"/>
    <p:sldId id="639" r:id="rId30"/>
    <p:sldId id="640" r:id="rId31"/>
    <p:sldId id="330" r:id="rId32"/>
    <p:sldId id="339" r:id="rId33"/>
    <p:sldId id="650" r:id="rId34"/>
    <p:sldId id="651" r:id="rId35"/>
    <p:sldId id="652" r:id="rId36"/>
    <p:sldId id="343" r:id="rId37"/>
    <p:sldId id="341" r:id="rId38"/>
    <p:sldId id="653" r:id="rId39"/>
    <p:sldId id="353" r:id="rId40"/>
    <p:sldId id="654" r:id="rId41"/>
    <p:sldId id="655" r:id="rId42"/>
    <p:sldId id="656" r:id="rId43"/>
    <p:sldId id="649" r:id="rId44"/>
    <p:sldId id="658" r:id="rId45"/>
    <p:sldId id="627" r:id="rId46"/>
    <p:sldId id="292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Fira Code" panose="020B0809050000020004" pitchFamily="49" charset="0"/>
      <p:regular r:id="rId50"/>
      <p:bold r:id="rId51"/>
    </p:embeddedFont>
    <p:embeddedFont>
      <p:font typeface="Fira Sans" panose="020B0503050000020004" pitchFamily="34" charset="0"/>
      <p:regular r:id="rId52"/>
      <p:bold r:id="rId53"/>
      <p:italic r:id="rId54"/>
      <p:boldItalic r:id="rId55"/>
    </p:embeddedFont>
    <p:embeddedFont>
      <p:font typeface="plusjakartasans" pitchFamily="2" charset="77"/>
      <p:regular r:id="rId5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521"/>
  </p:normalViewPr>
  <p:slideViewPr>
    <p:cSldViewPr snapToGrid="0">
      <p:cViewPr varScale="1">
        <p:scale>
          <a:sx n="120" d="100"/>
          <a:sy n="120" d="100"/>
        </p:scale>
        <p:origin x="672" y="184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45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55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1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4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97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3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8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93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45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59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2EB6F-F01A-4C7F-8837-494AA6F5600D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996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41FCA5-6C9D-48F9-858C-EAF4952FFB0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1407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9E7514-152E-4C65-9651-D19642D7E55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0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B03DF-B078-440C-ABC1-115D1F362B78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49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948724-37EA-469B-8ACD-BD155539800E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10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18A16-F1AD-4500-8ABF-A49673BC476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85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92B84-8FAE-43D9-8D8A-6E4BE2F733B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27A4E3-BE7C-4F18-BDF9-48672C247F0A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12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E98F98-FAC1-4257-AE64-62F41D2CE614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2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2B8EF-51BF-451E-8853-3192661CB532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35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687C2-DC16-4038-9B1F-C825568F6269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49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B18FF1D-8D7C-4B61-8FC7-67D805AFEAF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2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Deep Learning &amp; LLMs 1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0E0C-7245-0ADE-A9FC-45E711D8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“Hello world” of neural networks for text: Sentiment classification with LSTM</a:t>
            </a:r>
            <a:endParaRPr lang="en-NL" dirty="0"/>
          </a:p>
        </p:txBody>
      </p:sp>
      <p:pic>
        <p:nvPicPr>
          <p:cNvPr id="1030" name="Picture 6" descr="Text Classification &amp; Sentiment Analysis | Machine Learning Archive">
            <a:extLst>
              <a:ext uri="{FF2B5EF4-FFF2-40B4-BE49-F238E27FC236}">
                <a16:creationId xmlns:a16="http://schemas.microsoft.com/office/drawing/2014/main" id="{A6DA814D-23A9-02B2-AECB-3EDB2817F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7" b="16460"/>
          <a:stretch/>
        </p:blipFill>
        <p:spPr bwMode="auto">
          <a:xfrm>
            <a:off x="7583705" y="1814946"/>
            <a:ext cx="4234223" cy="117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utorial: Sentiment Analysis | wb-tutorials – Weights &amp; Biases">
            <a:extLst>
              <a:ext uri="{FF2B5EF4-FFF2-40B4-BE49-F238E27FC236}">
                <a16:creationId xmlns:a16="http://schemas.microsoft.com/office/drawing/2014/main" id="{2854A5BA-D29C-E208-2485-028F122B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62" y="2515696"/>
            <a:ext cx="5933226" cy="387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1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So what is a neural network?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24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GB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Neural networks are a way to specify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You can display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graphically</a:t>
                </a:r>
              </a:p>
              <a:p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Let’s graphically represent linear regression!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02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EFF8C5D-CC31-4EE4-B1BC-8AB81F21E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9358" y="1849576"/>
            <a:ext cx="7359616" cy="466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Linear regression as neural net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/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7EF15E-6B33-4859-8D31-1C11CFA4B98A}"/>
              </a:ext>
            </a:extLst>
          </p:cNvPr>
          <p:cNvSpPr txBox="1">
            <a:spLocks/>
          </p:cNvSpPr>
          <p:nvPr/>
        </p:nvSpPr>
        <p:spPr>
          <a:xfrm>
            <a:off x="838203" y="1825627"/>
            <a:ext cx="5500604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Graphical representation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Parameters are arrows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Arrows ending in a node are summed together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Intercept is not drawn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84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Linear regression as neural net</a:t>
            </a:r>
            <a:endParaRPr lang="en-GB" sz="1800" kern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B4CB37-5B4F-4DE4-B4E3-FCA404A84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9358" y="1849576"/>
            <a:ext cx="7359616" cy="466724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/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6388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𝜷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𝑝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6388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N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F5746-98B5-4C94-8D74-47A750EA6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480" y="1849576"/>
                <a:ext cx="6096000" cy="6896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7EF15E-6B33-4859-8D31-1C11CFA4B98A}"/>
              </a:ext>
            </a:extLst>
          </p:cNvPr>
          <p:cNvSpPr txBox="1">
            <a:spLocks/>
          </p:cNvSpPr>
          <p:nvPr/>
        </p:nvSpPr>
        <p:spPr>
          <a:xfrm>
            <a:off x="838203" y="1825628"/>
            <a:ext cx="5500604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Neural network jargon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Parameter =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weight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Intercept =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bias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57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GB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GB" sz="3200" b="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Specify a layer with K </a:t>
                </a:r>
                <a:r>
                  <a:rPr lang="en-GB" sz="3200" i="1" dirty="0">
                    <a:solidFill>
                      <a:srgbClr val="404040"/>
                    </a:solidFill>
                    <a:latin typeface="Fira Sans" pitchFamily="34"/>
                  </a:rPr>
                  <a:t>hidden units</a:t>
                </a:r>
                <a:r>
                  <a:rPr lang="en-GB" sz="3200" b="1" i="1" dirty="0">
                    <a:solidFill>
                      <a:srgbClr val="404040"/>
                    </a:solidFill>
                    <a:latin typeface="Fira Sans" pitchFamily="34"/>
                  </a:rPr>
                  <a:t> </a:t>
                </a: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called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32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:endParaRPr lang="en-GB" sz="3200" i="1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Where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631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428" y="1825625"/>
            <a:ext cx="4889143" cy="4351338"/>
          </a:xfrm>
        </p:spPr>
      </p:pic>
    </p:spTree>
    <p:extLst>
      <p:ext uri="{BB962C8B-B14F-4D97-AF65-F5344CB8AC3E}">
        <p14:creationId xmlns:p14="http://schemas.microsoft.com/office/powerpoint/2010/main" val="2037167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What about the function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?</a:t>
                </a: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This is called the </a:t>
                </a:r>
                <a:r>
                  <a:rPr lang="en-GB" sz="3200" b="1" dirty="0">
                    <a:solidFill>
                      <a:srgbClr val="006388"/>
                    </a:solidFill>
                    <a:latin typeface="Fira Sans" pitchFamily="34"/>
                  </a:rPr>
                  <a:t>activation function</a:t>
                </a:r>
                <a:endParaRPr lang="en-GB" sz="3200" dirty="0">
                  <a:solidFill>
                    <a:srgbClr val="006388"/>
                  </a:solidFill>
                  <a:latin typeface="Fira Sans" pitchFamily="34"/>
                </a:endParaRPr>
              </a:p>
              <a:p>
                <a:r>
                  <a:rPr lang="en-GB" sz="3200" dirty="0">
                    <a:solidFill>
                      <a:srgbClr val="404040"/>
                    </a:solidFill>
                    <a:latin typeface="Fira Sans" pitchFamily="34"/>
                  </a:rPr>
                  <a:t>A transformation of the linear combination of predictors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:endParaRPr lang="en-GB" sz="3200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333" t="-26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38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red, bright, colorful, tiled&#10;&#10;Description automatically generated">
            <a:extLst>
              <a:ext uri="{FF2B5EF4-FFF2-40B4-BE49-F238E27FC236}">
                <a16:creationId xmlns:a16="http://schemas.microsoft.com/office/drawing/2014/main" id="{A594553A-72A6-444A-9005-83F12D23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4308783"/>
            <a:ext cx="4651589" cy="232579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B1948BD-8D9E-472F-98C7-2385F6D3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02" y="1690687"/>
            <a:ext cx="4651595" cy="2325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Activation functions</a:t>
            </a:r>
            <a:endParaRPr lang="en-GB" sz="1800" kern="0" dirty="0"/>
          </a:p>
        </p:txBody>
      </p:sp>
      <p:pic>
        <p:nvPicPr>
          <p:cNvPr id="7" name="Content Placeholder 6" descr="A black and white checkered background&#10;&#10;Description automatically generated with low confidence">
            <a:extLst>
              <a:ext uri="{FF2B5EF4-FFF2-40B4-BE49-F238E27FC236}">
                <a16:creationId xmlns:a16="http://schemas.microsoft.com/office/drawing/2014/main" id="{32849E59-5D85-4FC0-91C9-3A366A476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90688"/>
            <a:ext cx="4651589" cy="232579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BC714-83BF-4158-8C76-22A966F4F593}"/>
                  </a:ext>
                </a:extLst>
              </p:cNvPr>
              <p:cNvSpPr txBox="1"/>
              <p:nvPr/>
            </p:nvSpPr>
            <p:spPr>
              <a:xfrm>
                <a:off x="954438" y="1775693"/>
                <a:ext cx="1619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Linear: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FBC714-83BF-4158-8C76-22A966F4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38" y="1775693"/>
                <a:ext cx="1619867" cy="276999"/>
              </a:xfrm>
              <a:prstGeom prst="rect">
                <a:avLst/>
              </a:prstGeom>
              <a:blipFill>
                <a:blip r:embed="rId5"/>
                <a:stretch>
                  <a:fillRect l="-9057" t="-28261" r="-3396" b="-50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9BFDB-24D8-47CA-994A-FAB2D89E9E05}"/>
                  </a:ext>
                </a:extLst>
              </p:cNvPr>
              <p:cNvSpPr txBox="1"/>
              <p:nvPr/>
            </p:nvSpPr>
            <p:spPr>
              <a:xfrm>
                <a:off x="6841211" y="1775693"/>
                <a:ext cx="2170274" cy="400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GB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9BFDB-24D8-47CA-994A-FAB2D89E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211" y="1775693"/>
                <a:ext cx="2170274" cy="400174"/>
              </a:xfrm>
              <a:prstGeom prst="rect">
                <a:avLst/>
              </a:prstGeom>
              <a:blipFill>
                <a:blip r:embed="rId6"/>
                <a:stretch>
                  <a:fillRect l="-6461" t="-3030" r="-562" b="-2121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C54D4-3D03-46A8-8172-A4FA494D2B09}"/>
                  </a:ext>
                </a:extLst>
              </p:cNvPr>
              <p:cNvSpPr txBox="1"/>
              <p:nvPr/>
            </p:nvSpPr>
            <p:spPr>
              <a:xfrm>
                <a:off x="954438" y="4393788"/>
                <a:ext cx="24019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𝒈</m:t>
                    </m:r>
                    <m:d>
                      <m:dPr>
                        <m:ctrlP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GB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</m:e>
                    </m:d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𝒙</m:t>
                    </m:r>
                    <m:r>
                      <a:rPr kumimoji="0" lang="en-GB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N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AAC54D4-3D03-46A8-8172-A4FA494D2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38" y="4393788"/>
                <a:ext cx="2401940" cy="276999"/>
              </a:xfrm>
              <a:prstGeom prst="rect">
                <a:avLst/>
              </a:prstGeom>
              <a:blipFill>
                <a:blip r:embed="rId7"/>
                <a:stretch>
                  <a:fillRect l="-6091" t="-28889" r="-3807" b="-5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CBEE3E9-63AD-458F-8D04-7A6B220A2961}"/>
              </a:ext>
            </a:extLst>
          </p:cNvPr>
          <p:cNvSpPr txBox="1">
            <a:spLocks/>
          </p:cNvSpPr>
          <p:nvPr/>
        </p:nvSpPr>
        <p:spPr>
          <a:xfrm>
            <a:off x="6702202" y="4308784"/>
            <a:ext cx="4651600" cy="23257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 fontScale="85000" lnSpcReduction="20000"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Rectified linear (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ReLu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) is most popular nowadays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Nonlinearity necessary! Otherwise: collapse to linear regression</a:t>
            </a: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7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Single layer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428" y="1825625"/>
            <a:ext cx="4889143" cy="4351338"/>
          </a:xfrm>
        </p:spPr>
      </p:pic>
    </p:spTree>
    <p:extLst>
      <p:ext uri="{BB962C8B-B14F-4D97-AF65-F5344CB8AC3E}">
        <p14:creationId xmlns:p14="http://schemas.microsoft.com/office/powerpoint/2010/main" val="218919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Introduction to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deep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Recurrent neural networks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5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13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E053F-2873-4818-AF69-933CECFE7BBD}"/>
              </a:ext>
            </a:extLst>
          </p:cNvPr>
          <p:cNvSpPr txBox="1"/>
          <p:nvPr/>
        </p:nvSpPr>
        <p:spPr>
          <a:xfrm>
            <a:off x="838197" y="1690688"/>
            <a:ext cx="10515600" cy="4808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We can go deeper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More hidden layers after one another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Higher-order features composed of lower-order features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Universal function approximation theorem, version 2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Any “well-behaved” function can be represented by neural net of sufficient </a:t>
            </a: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depth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with nonlinear activation function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(deep neural nets may be more tractable than wide)</a:t>
            </a:r>
          </a:p>
        </p:txBody>
      </p:sp>
    </p:spTree>
    <p:extLst>
      <p:ext uri="{BB962C8B-B14F-4D97-AF65-F5344CB8AC3E}">
        <p14:creationId xmlns:p14="http://schemas.microsoft.com/office/powerpoint/2010/main" val="228554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FF40F-7343-4248-BD40-3279F696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706" y="1825625"/>
            <a:ext cx="4518587" cy="4351338"/>
          </a:xfrm>
        </p:spPr>
      </p:pic>
    </p:spTree>
    <p:extLst>
      <p:ext uri="{BB962C8B-B14F-4D97-AF65-F5344CB8AC3E}">
        <p14:creationId xmlns:p14="http://schemas.microsoft.com/office/powerpoint/2010/main" val="89612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2908D5-6B6F-41CE-AC3E-E116AC3BE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8281" y="1996106"/>
            <a:ext cx="4518588" cy="4351338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89EEB5-32A7-4415-A3D7-D515E20ECFC3}"/>
              </a:ext>
            </a:extLst>
          </p:cNvPr>
          <p:cNvSpPr txBox="1">
            <a:spLocks/>
          </p:cNvSpPr>
          <p:nvPr/>
        </p:nvSpPr>
        <p:spPr>
          <a:xfrm>
            <a:off x="838203" y="1825628"/>
            <a:ext cx="5159641" cy="4667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 marL="2286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Feed-forward network 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architecture</a:t>
            </a: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 defined by: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Number of layers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Number of hidden units in each layer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Activation function for each layer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Fira Sans" pitchFamily="34"/>
                <a:ea typeface="+mn-ea"/>
                <a:cs typeface="+mn-cs"/>
              </a:rPr>
              <a:t>Activation function for output layer</a:t>
            </a: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itchFamily="34"/>
              <a:buNone/>
              <a:tabLst/>
              <a:defRPr/>
            </a:pPr>
            <a:endParaRPr kumimoji="0" lang="ar-AE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Fira Sans" pitchFamily="34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31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Keras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971F-9A72-4AA1-9D4A-9DAD276968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import(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keras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  <a:endParaRPr lang="en-GB" sz="2400" dirty="0">
              <a:solidFill>
                <a:srgbClr val="767171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endParaRPr lang="en-GB" sz="2400" dirty="0">
              <a:solidFill>
                <a:srgbClr val="767171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model_dff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=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keras_model_sequential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layer_flatten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input_shape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= c(28, 28))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(units = 256,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relu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(units = 128,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relu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 %&gt;% </a:t>
            </a:r>
          </a:p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 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layer_dense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(10, activation = "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softmax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")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Keras</a:t>
            </a: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!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971F-9A72-4AA1-9D4A-9DAD276968F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summary(</a:t>
            </a:r>
            <a:r>
              <a:rPr lang="en-GB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model_dff</a:t>
            </a:r>
            <a:r>
              <a:rPr lang="en-GB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)</a:t>
            </a:r>
            <a:endParaRPr lang="en-US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endParaRPr lang="en-US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Layer (type)                          Output Shape                       Param #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======================================================================================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flatten (Flatten)                     (None, 784)                        0    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dense_1 (Dense)                       (None, 256)                        200960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dense_2 (Dense)                       (None, 128)                        32896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dense_3 (Dense)                       (None, 10)                         1290         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======================================================================================</a:t>
            </a:r>
          </a:p>
          <a:p>
            <a:pPr marL="0" lvl="0" indent="0">
              <a:buNone/>
            </a:pPr>
            <a:r>
              <a:rPr lang="en-US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Total params: 235,146</a:t>
            </a:r>
          </a:p>
          <a:p>
            <a:pPr marL="0" lvl="0" indent="0">
              <a:buNone/>
            </a:pPr>
            <a:r>
              <a:rPr lang="fr-FR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Trainable</a:t>
            </a: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params: 235,146</a:t>
            </a:r>
          </a:p>
          <a:p>
            <a:pPr marL="0" lvl="0" indent="0">
              <a:buNone/>
            </a:pP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Non-</a:t>
            </a:r>
            <a:r>
              <a:rPr lang="fr-FR" sz="2400" dirty="0" err="1">
                <a:solidFill>
                  <a:srgbClr val="404040"/>
                </a:solidFill>
                <a:latin typeface="Fira Code" pitchFamily="49"/>
                <a:ea typeface="Fira Code" pitchFamily="49"/>
              </a:rPr>
              <a:t>trainable</a:t>
            </a: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 params: 0</a:t>
            </a:r>
          </a:p>
          <a:p>
            <a:pPr marL="0" lvl="0" indent="0">
              <a:buNone/>
            </a:pPr>
            <a:r>
              <a:rPr lang="fr-FR" sz="2400" dirty="0">
                <a:solidFill>
                  <a:srgbClr val="404040"/>
                </a:solidFill>
                <a:latin typeface="Fira Code" pitchFamily="49"/>
                <a:ea typeface="Fira Code" pitchFamily="49"/>
              </a:rPr>
              <a:t>______________________________________________________________________________________</a:t>
            </a:r>
            <a:endParaRPr lang="en-GB" sz="2400" dirty="0">
              <a:solidFill>
                <a:srgbClr val="404040"/>
              </a:solidFill>
              <a:latin typeface="Fira Code" pitchFamily="49"/>
              <a:ea typeface="Fira Code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29133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to estimate parameters?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78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Estimating parameters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D7164-BE9A-41E3-B469-2866919B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  <a:ea typeface="Fira Sans" panose="020B0503050000020004" pitchFamily="34" charset="0"/>
              </a:rPr>
              <a:t>We need some way to measure how well the network does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  <a:ea typeface="Fira Sans" panose="020B0503050000020004" pitchFamily="34" charset="0"/>
              </a:rPr>
              <a:t>Parameters that make the network perform well are good!</a:t>
            </a:r>
          </a:p>
          <a:p>
            <a:pPr>
              <a:lnSpc>
                <a:spcPct val="100000"/>
              </a:lnSpc>
            </a:pPr>
            <a:endParaRPr lang="en-GB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>
              <a:lnSpc>
                <a:spcPct val="100000"/>
              </a:lnSpc>
            </a:pPr>
            <a:endParaRPr lang="en-GB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92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Loss function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For continuous outcomes you can use squared error</a:t>
                </a:r>
                <a:b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</a:b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(same as linear regression!)</a:t>
                </a:r>
                <a:endParaRPr lang="en-GB" i="1" dirty="0">
                  <a:solidFill>
                    <a:schemeClr val="bg1">
                      <a:lumMod val="75000"/>
                    </a:schemeClr>
                  </a:solidFill>
                  <a:latin typeface="Cambria Math" panose="02040503050406030204" pitchFamily="18" charset="0"/>
                  <a:ea typeface="Fira Sans" panose="020B0503050000020004" pitchFamily="3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Fira Sans" panose="020B0503050000020004" pitchFamily="34" charset="0"/>
                      </a:rPr>
                      <m:t>𝐿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Fira Sans" panose="020B0503050000020004" pitchFamily="34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Fira Sans" panose="020B05030500000200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;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Fira Sans" panose="020B05030500000200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Fira Sans" panose="020B05030500000200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For binary outcomes you can use binary cross-entropy</a:t>
                </a:r>
                <a:b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</a:b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(same as logistic regression!)</a:t>
                </a: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𝐿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=−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Fira Sans" panose="020B05030500000200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;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Fira Sans" panose="020B0503050000020004" pitchFamily="34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0" indent="0">
                  <a:buNone/>
                </a:pPr>
                <a:endParaRPr lang="en-GB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endParaRPr lang="en-NL" dirty="0"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14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Gradient descent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3" y="1800914"/>
                <a:ext cx="10270521" cy="435133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b="1" dirty="0">
                    <a:solidFill>
                      <a:srgbClr val="006388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Iteration</a:t>
                </a: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: step of size 𝜆 in the direction of the negative gradient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sz="32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𝑗</m:t>
                              </m:r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−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𝜆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⋅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𝑔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</m:ctrlPr>
                            </m:sSup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Fira Sans" panose="020B0503050000020004" pitchFamily="34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Fira Sans" panose="020B0503050000020004" pitchFamily="34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But in neural networks, how do we compute gradients? 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We have functions of functions!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Software like </a:t>
                </a:r>
                <a:r>
                  <a:rPr lang="en-US" dirty="0" err="1">
                    <a:solidFill>
                      <a:srgbClr val="404040"/>
                    </a:solidFill>
                    <a:latin typeface="Fira Sans" pitchFamily="34"/>
                  </a:rPr>
                  <a:t>tensorflow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 / </a:t>
                </a:r>
                <a:r>
                  <a:rPr lang="en-US" dirty="0" err="1">
                    <a:solidFill>
                      <a:srgbClr val="404040"/>
                    </a:solidFill>
                    <a:latin typeface="Fira Sans" pitchFamily="34"/>
                  </a:rPr>
                  <a:t>Keras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 / torch does this for you!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b="1" dirty="0">
                    <a:solidFill>
                      <a:srgbClr val="006388"/>
                    </a:solidFill>
                    <a:latin typeface="Fira Sans" pitchFamily="34"/>
                  </a:rPr>
                  <a:t>Backpropagation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: smart repeated use of the </a:t>
                </a:r>
                <a:r>
                  <a:rPr lang="en-US" i="1" dirty="0">
                    <a:solidFill>
                      <a:srgbClr val="404040"/>
                    </a:solidFill>
                    <a:latin typeface="Fira Sans" pitchFamily="34"/>
                  </a:rPr>
                  <a:t>chain rule </a:t>
                </a:r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to compute derivatives</a:t>
                </a:r>
                <a:endParaRPr lang="en-GB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GB" dirty="0">
                    <a:latin typeface="Fira Sans" panose="020B0503050000020004" pitchFamily="34" charset="0"/>
                    <a:ea typeface="Fira Sans" panose="020B05030500000200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A6D7164-BE9A-41E3-B469-2866919B41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00914"/>
                <a:ext cx="10270521" cy="4351336"/>
              </a:xfrm>
              <a:blipFill>
                <a:blip r:embed="rId2"/>
                <a:stretch>
                  <a:fillRect l="-742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879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7C44-1664-8C07-7392-D48EB4F3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8FD8-5529-C977-E875-BD3E07326B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C9174-7481-66FE-E7F0-477866F0B4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092884-3A5D-182D-5054-07D0ABD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73D4A-2033-4B1B-C813-7E738B14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0DC9-E2F1-0DEC-B7C9-1B936865D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5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Recurrent Neural Network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(RNN)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43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Recurrent Neural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Another famous architecture of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Deep Learning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Preferred algorithm for sequential data 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time series, speech, </a:t>
            </a:r>
            <a:r>
              <a:rPr lang="en-US" sz="2800" b="1" dirty="0">
                <a:solidFill>
                  <a:srgbClr val="404040"/>
                </a:solidFill>
                <a:latin typeface="Fira Sans" pitchFamily="34"/>
              </a:rPr>
              <a:t>text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, financial data, audio, video, weather and much more.</a:t>
            </a:r>
          </a:p>
          <a:p>
            <a:pPr lvl="1"/>
            <a:r>
              <a:rPr lang="en-US" sz="2800" b="1" dirty="0">
                <a:solidFill>
                  <a:srgbClr val="404040"/>
                </a:solidFill>
                <a:latin typeface="Fira Sans" pitchFamily="34"/>
              </a:rPr>
              <a:t>text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: sentiment analysis, sequence labeling, speech tagging, machine translation, etc.</a:t>
            </a:r>
          </a:p>
          <a:p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Maintains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internal memory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, thus can remember its previous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53C4-CF79-4EE5-BD89-6A54363CC3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661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D1CA8-DFC8-4990-918D-0801D8E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957387"/>
            <a:ext cx="8620125" cy="2943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45FB4-A676-478B-BE44-31E1715D4A2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37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D1CA8-DFC8-4990-918D-0801D8EE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688668"/>
            <a:ext cx="6719890" cy="2294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0C724F-86BC-420C-ABBC-A63ACDD28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49" y="4022124"/>
            <a:ext cx="6719889" cy="2588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A234F-CEDB-451E-A5EE-396B508B082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987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Training RNNs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RNNs can be trained using “backpropagation through time.”</a:t>
            </a: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Can viewed as applying normal backprop to the unrolled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1A819-86AF-42A2-9C66-44C0C3A8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2998784"/>
            <a:ext cx="8467725" cy="3629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14FD-B1FF-4B16-B651-AF746B6D45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832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The problem of Vanishing Gradient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2" y="1825627"/>
            <a:ext cx="10744197" cy="46672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Consider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RNN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model for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machine translation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task from English to Dutch.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has to read an English sentence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, store as much information as possible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in its hidden activations, and output a Dutch sentence.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information about the first word in the sentence doesn’t get used in the predictions until it starts generating Dutch words.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There’s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a long temporal gap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from when it sees an input to when it uses that to make a prediction.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It can be hard to learn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long-distance dependencies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In order to adjust the input-to-hidden weights based on the first input, the error signal needs to travel backwards through this entire pathway.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7C1B8-BB53-47AD-BECD-0BCA8A813B4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731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Long Short-Term Memory 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(LSTM)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464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Long Short-Term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Prevents vanishing/exploding gradient problem by: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Fira Sans" pitchFamily="34"/>
              </a:rPr>
              <a:t>introducing a gating mechanism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Fira Sans" pitchFamily="34"/>
              </a:rPr>
              <a:t>turning multiplication into addition</a:t>
            </a:r>
          </a:p>
          <a:p>
            <a:pPr lvl="1"/>
            <a:endParaRPr lang="en-US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Designed to make it easy to remember information over long time periods until it’s needed.</a:t>
            </a:r>
          </a:p>
          <a:p>
            <a:endParaRPr lang="en-US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dirty="0">
                <a:solidFill>
                  <a:srgbClr val="404040"/>
                </a:solidFill>
                <a:latin typeface="Fira Sans" pitchFamily="34"/>
              </a:rPr>
              <a:t>The activations of a network correspond to short-term memory, while the weights correspond to long-term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65BF-95AC-4A4C-81EA-7270F7F07BE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50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LSTM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59697-68D6-4537-8DB9-620BA85F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917" y="1505799"/>
            <a:ext cx="8538509" cy="4937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4E6F3A-622E-4F27-A622-0ADDD1ADF535}"/>
              </a:ext>
            </a:extLst>
          </p:cNvPr>
          <p:cNvSpPr txBox="1"/>
          <p:nvPr/>
        </p:nvSpPr>
        <p:spPr>
          <a:xfrm>
            <a:off x="342894" y="644314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https://colah.github.io/posts/2015-08-Understanding-LSTMs/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839E1A-B9A0-47D5-B49D-AE44CFD04C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39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Extensions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Bi-directional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 network: separate LSTMs process forward and backward sequences, and hidden layers at each time step are concatenated to form the cell output.</a:t>
            </a:r>
          </a:p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Gated Recurrent Unit (GRU):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alternative RNN to LSTM that uses fewer gates, combines forget and input gates into “update” gate, eliminates cell state vector.</a:t>
            </a:r>
          </a:p>
          <a:p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Attention: </a:t>
            </a:r>
            <a:r>
              <a:rPr lang="en-US" dirty="0">
                <a:solidFill>
                  <a:srgbClr val="404040"/>
                </a:solidFill>
                <a:latin typeface="Fira Sans" pitchFamily="34"/>
              </a:rPr>
              <a:t>Allows network to learn to attend to different parts of the input at different time steps, shifting its attention to focus on different aspects during its processing.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21116-222E-4823-8B8F-3CB3810DE62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147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Recurrent neural networks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LSTM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GRU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Bi-directional network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Transformers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Contextual embeddings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Large Language Models (LLMs) --&gt; ChatGPT</a:t>
            </a:r>
          </a:p>
          <a:p>
            <a:pPr lvl="0"/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7F3CD-A206-4A1B-BDB0-FCEAAE3DD34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7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are popular methods especially for text mining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RNN &amp; CNN (tomorrow)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RNN works better for text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0287-4A27-40E6-8622-7DD33A581F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39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6</a:t>
            </a: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should we learn this?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State-of-the-art performance on various tasks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prediction (your phone’s keyboard)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mining 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Forecasting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Spam filtering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Compression (dimension reduction)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generation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Translation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…</a:t>
            </a: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6494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376881"/>
            <a:ext cx="10515600" cy="6115989"/>
          </a:xfrm>
        </p:spPr>
        <p:txBody>
          <a:bodyPr anchor="ctr"/>
          <a:lstStyle/>
          <a:p>
            <a:pPr marL="0" lvl="0" indent="0" algn="ctr">
              <a:buNone/>
            </a:pPr>
            <a:r>
              <a:rPr lang="en-GB" sz="3200" i="1" dirty="0">
                <a:solidFill>
                  <a:srgbClr val="404040"/>
                </a:solidFill>
                <a:latin typeface="Fira Sans" pitchFamily="34"/>
                <a:hlinkClick r:id="rId2"/>
              </a:rPr>
              <a:t>https://thispersondoesnotexist.com/</a:t>
            </a:r>
            <a:r>
              <a:rPr lang="en-GB" sz="3200" i="1" dirty="0">
                <a:solidFill>
                  <a:srgbClr val="404040"/>
                </a:solidFill>
                <a:latin typeface="Fira Sans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29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E308198E-6E1F-48F4-851D-5DFD09384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611"/>
            <a:ext cx="12192000" cy="6038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324159-BBA4-4E09-AA94-FE42ED89135D}"/>
              </a:ext>
            </a:extLst>
          </p:cNvPr>
          <p:cNvSpPr txBox="1"/>
          <p:nvPr/>
        </p:nvSpPr>
        <p:spPr>
          <a:xfrm>
            <a:off x="9539416" y="6488668"/>
            <a:ext cx="265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http://bethgelab.org</a:t>
            </a:r>
          </a:p>
        </p:txBody>
      </p:sp>
    </p:spTree>
    <p:extLst>
      <p:ext uri="{BB962C8B-B14F-4D97-AF65-F5344CB8AC3E}">
        <p14:creationId xmlns:p14="http://schemas.microsoft.com/office/powerpoint/2010/main" val="417620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A31A821-A132-42B8-82E3-A598D5A63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804987"/>
            <a:ext cx="8362950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4765D-EDE8-400E-B41A-87DAE7D054BF}"/>
              </a:ext>
            </a:extLst>
          </p:cNvPr>
          <p:cNvSpPr txBox="1"/>
          <p:nvPr/>
        </p:nvSpPr>
        <p:spPr>
          <a:xfrm>
            <a:off x="6816297" y="5934670"/>
            <a:ext cx="5375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https://community.canvaslms.com/t5/Canvas-Developers-Group/Canvas-LMS-Cheat-Detection-System-In-Python/m-p/118134</a:t>
            </a:r>
          </a:p>
        </p:txBody>
      </p:sp>
    </p:spTree>
    <p:extLst>
      <p:ext uri="{BB962C8B-B14F-4D97-AF65-F5344CB8AC3E}">
        <p14:creationId xmlns:p14="http://schemas.microsoft.com/office/powerpoint/2010/main" val="30475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“Hello world” of neural networks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3709080" cy="4667243"/>
          </a:xfrm>
        </p:spPr>
        <p:txBody>
          <a:bodyPr>
            <a:normAutofit fontScale="92500"/>
          </a:bodyPr>
          <a:lstStyle/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MNIST </a:t>
            </a:r>
            <a:r>
              <a:rPr lang="en-GB" sz="32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(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Fira Sans" pitchFamily="34"/>
              </a:rPr>
              <a:t>Modified National Institute of Standards and Technology)</a:t>
            </a:r>
            <a:endParaRPr lang="en-GB" sz="3200" dirty="0">
              <a:solidFill>
                <a:schemeClr val="bg2">
                  <a:lumMod val="75000"/>
                </a:schemeClr>
              </a:solidFill>
              <a:latin typeface="Fira Sans" pitchFamily="34"/>
            </a:endParaRP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Handwritten digits</a:t>
            </a:r>
          </a:p>
          <a:p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28 * 28 pixels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60 000 training images and 10 000 testing images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CCE88512-6A87-4D7C-8620-6B91A7E83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283" y="1825627"/>
            <a:ext cx="6806514" cy="40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75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1179</Words>
  <Application>Microsoft Macintosh PowerPoint</Application>
  <PresentationFormat>Widescreen</PresentationFormat>
  <Paragraphs>197</Paragraphs>
  <Slides>44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Cambria Math</vt:lpstr>
      <vt:lpstr>Calibri</vt:lpstr>
      <vt:lpstr>plusjakartasans</vt:lpstr>
      <vt:lpstr>Fira Code</vt:lpstr>
      <vt:lpstr>Calibri Light</vt:lpstr>
      <vt:lpstr>Arial</vt:lpstr>
      <vt:lpstr>Fira Sans</vt:lpstr>
      <vt:lpstr>Office Theme</vt:lpstr>
      <vt:lpstr>1_Office Theme</vt:lpstr>
      <vt:lpstr>2_Office Theme</vt:lpstr>
      <vt:lpstr>PowerPoint Presentation</vt:lpstr>
      <vt:lpstr>This lecture</vt:lpstr>
      <vt:lpstr>Text mining process</vt:lpstr>
      <vt:lpstr>Introduction</vt:lpstr>
      <vt:lpstr>Why should we learn this?</vt:lpstr>
      <vt:lpstr>PowerPoint Presentation</vt:lpstr>
      <vt:lpstr>PowerPoint Presentation</vt:lpstr>
      <vt:lpstr>PowerPoint Presentation</vt:lpstr>
      <vt:lpstr>“Hello world” of neural networks</vt:lpstr>
      <vt:lpstr>“Hello world” of neural networks for text: Sentiment classification with LSTM</vt:lpstr>
      <vt:lpstr>So what is a neural network?</vt:lpstr>
      <vt:lpstr>Neural networks</vt:lpstr>
      <vt:lpstr>Linear regression as neural net</vt:lpstr>
      <vt:lpstr>Linear regression as neural net</vt:lpstr>
      <vt:lpstr>Single layer neural networks</vt:lpstr>
      <vt:lpstr>Single layer neural networks</vt:lpstr>
      <vt:lpstr>Single layer neural networks</vt:lpstr>
      <vt:lpstr>Activation functions</vt:lpstr>
      <vt:lpstr>Single layer neural networks</vt:lpstr>
      <vt:lpstr>Feed-forward Neural Networks</vt:lpstr>
      <vt:lpstr>Feed-forward neural networks</vt:lpstr>
      <vt:lpstr>Feed-forward neural networks</vt:lpstr>
      <vt:lpstr>Feed-forward neural networks</vt:lpstr>
      <vt:lpstr>Keras!</vt:lpstr>
      <vt:lpstr>Keras!</vt:lpstr>
      <vt:lpstr>How to estimate parameters?</vt:lpstr>
      <vt:lpstr>Estimating parameters</vt:lpstr>
      <vt:lpstr>Loss function</vt:lpstr>
      <vt:lpstr>Gradient descent</vt:lpstr>
      <vt:lpstr>Break</vt:lpstr>
      <vt:lpstr>Recurrent Neural Network (RNN)</vt:lpstr>
      <vt:lpstr>Recurrent Neural Network</vt:lpstr>
      <vt:lpstr>Simple recurrent network</vt:lpstr>
      <vt:lpstr>Simple recurrent network</vt:lpstr>
      <vt:lpstr>Training RNNs</vt:lpstr>
      <vt:lpstr>The problem of Vanishing Gradient</vt:lpstr>
      <vt:lpstr>Long Short-Term Memory  (LSTM)</vt:lpstr>
      <vt:lpstr>Long Short-Term Memory</vt:lpstr>
      <vt:lpstr>LSTM architecture</vt:lpstr>
      <vt:lpstr>Extensions</vt:lpstr>
      <vt:lpstr>State-of-the-Art</vt:lpstr>
      <vt:lpstr>Conclusion</vt:lpstr>
      <vt:lpstr>Practical 6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97</cp:revision>
  <dcterms:created xsi:type="dcterms:W3CDTF">2020-09-17T14:27:00Z</dcterms:created>
  <dcterms:modified xsi:type="dcterms:W3CDTF">2025-07-09T11:33:54Z</dcterms:modified>
  <cp:category/>
</cp:coreProperties>
</file>